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49"/>
  </p:normalViewPr>
  <p:slideViewPr>
    <p:cSldViewPr snapToGrid="0" snapToObjects="1">
      <p:cViewPr varScale="1">
        <p:scale>
          <a:sx n="92" d="100"/>
          <a:sy n="92" d="100"/>
        </p:scale>
        <p:origin x="7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090D6E-C421-5846-A4CA-35A30C5FD2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BB59119-5201-5B48-8762-C2D576E74B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A722BC2-AAAC-1147-8253-7A2B52EBE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33255-0C2B-E449-8703-A63332C0708D}" type="datetimeFigureOut">
              <a:rPr lang="nl-NL" smtClean="0"/>
              <a:t>01-11-2023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0B1AE96-2DE4-4342-8EB9-F023C65B7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8E0D437-EEBA-994A-B33B-44C4EF8F8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C92E-0A46-3641-A41A-5B66859B21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9316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7543AA-C804-9C41-9862-5C1327B55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798ECBE-392D-B145-8EAC-6F0C2EE9C0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8DDFA44-7A44-FE4B-BE9B-C7A5EFC9E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33255-0C2B-E449-8703-A63332C0708D}" type="datetimeFigureOut">
              <a:rPr lang="nl-NL" smtClean="0"/>
              <a:t>01-11-2023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805A488-34BE-7046-9423-963901951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177D3BC-7C38-0E48-A175-A7334F392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C92E-0A46-3641-A41A-5B66859B21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211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F78F29D-5E82-7D4B-8EFB-E64F8171B9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D83C183-8ED7-B74C-85AF-AF7289BEAA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A952199-7430-A14F-B324-10447EB00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33255-0C2B-E449-8703-A63332C0708D}" type="datetimeFigureOut">
              <a:rPr lang="nl-NL" smtClean="0"/>
              <a:t>01-11-2023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CFFE4F9-E58D-0941-9575-AEB9EA1A9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857A0CB-E612-0342-8049-FCA20DB4F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C92E-0A46-3641-A41A-5B66859B21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1804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C1A796-33A2-8A4F-9533-6452E61B9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099046E-A2AC-B042-97AC-F0D8A53916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4DBF98D-9558-7740-A125-CB7547962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33255-0C2B-E449-8703-A63332C0708D}" type="datetimeFigureOut">
              <a:rPr lang="nl-NL" smtClean="0"/>
              <a:t>01-11-2023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3B2FD6A-0E71-DF41-8A13-45E694176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97286DA-3A0F-4747-9A02-68B55F76F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C92E-0A46-3641-A41A-5B66859B21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7092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EF79E1-AD10-E34F-AA42-80AD4C2A9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CE2167C-CE40-2F49-9867-8682F78805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4F368D1-D736-F74E-9075-267D20D79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33255-0C2B-E449-8703-A63332C0708D}" type="datetimeFigureOut">
              <a:rPr lang="nl-NL" smtClean="0"/>
              <a:t>01-11-2023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0EBEA02-AA88-D44A-85B7-2BBE47028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A8C7623-3137-5549-A74B-F76A80728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C92E-0A46-3641-A41A-5B66859B21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8646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A1C857-6954-1C41-B056-641D63619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0E17278-9080-644D-8C6E-EDA8906749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B9C3E5E-D58D-0E41-9E55-08E63A527D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BE1EDDF-63FF-7943-BD0A-218A29947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33255-0C2B-E449-8703-A63332C0708D}" type="datetimeFigureOut">
              <a:rPr lang="nl-NL" smtClean="0"/>
              <a:t>01-11-2023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FD9EBDF-C651-8F42-9B68-BF07D9647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7E1D01E-F35E-F84D-AEE1-5FB35E836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C92E-0A46-3641-A41A-5B66859B21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2078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12F572-47DA-D245-9734-EB5486AE3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0CBB82E-185B-5343-9AFE-EB206C00CC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AC4DC3A-92DD-AA44-855B-96A7EB95C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F75D249-17C9-9846-8B21-B2C593F5E1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542FE63-D36D-A245-84B6-221D697B45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8D8F27B-3A2B-674C-AF2A-E509EAC50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33255-0C2B-E449-8703-A63332C0708D}" type="datetimeFigureOut">
              <a:rPr lang="nl-NL" smtClean="0"/>
              <a:t>01-11-2023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6B4FEB3-AA31-6F4B-B790-895CC6AB2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922F72EC-2A6C-0A41-B5B1-65435C657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C92E-0A46-3641-A41A-5B66859B21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101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AC11B7-8A0B-754B-B4A8-506D8E7BA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108595F-884C-2D4A-BCF6-6207220FE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33255-0C2B-E449-8703-A63332C0708D}" type="datetimeFigureOut">
              <a:rPr lang="nl-NL" smtClean="0"/>
              <a:t>01-11-2023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BFFFFC4-914D-3249-A2F7-F9A8B8B99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AFAE7EE-D446-6A45-9918-C4154F642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C92E-0A46-3641-A41A-5B66859B21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5730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C593A6DF-1A3C-C24C-B5FC-72D0AE9A3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33255-0C2B-E449-8703-A63332C0708D}" type="datetimeFigureOut">
              <a:rPr lang="nl-NL" smtClean="0"/>
              <a:t>01-11-2023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1720821-A1E2-AE45-BA07-60515EF8E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4800FDD-178A-3649-8D5B-14B8FAC45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C92E-0A46-3641-A41A-5B66859B21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8228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FB067F-2689-874A-8266-67CA74164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13C534B-C59C-584C-8E48-DEA7DEA97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10338CD-3E1A-EA4D-A1C5-39BA256680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A585177-A1D5-584E-B2B7-C8290AA7B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33255-0C2B-E449-8703-A63332C0708D}" type="datetimeFigureOut">
              <a:rPr lang="nl-NL" smtClean="0"/>
              <a:t>01-11-2023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9E919CC-AB8E-F843-83C8-31EBD8DF8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2D00E21-7EFC-3C44-BBD5-079E6D220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C92E-0A46-3641-A41A-5B66859B21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644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5D27CE-B9DB-BB4D-AC6E-59BFD6137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5851EB08-B4EA-8143-A910-94F3D987CE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9555591-9244-BE4C-8511-E6126DF0DB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C3C81F1-D14B-1F47-A918-5A3D59ADA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33255-0C2B-E449-8703-A63332C0708D}" type="datetimeFigureOut">
              <a:rPr lang="nl-NL" smtClean="0"/>
              <a:t>01-11-2023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5131F49-778C-FD49-82B3-14A884BF9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F0DFD5F-76B1-CC4C-B5EF-736F6C49C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C92E-0A46-3641-A41A-5B66859B21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7287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DA87616-4B91-6442-976E-E6DDABF56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D559186-AAF4-7247-AFD3-BAC944BD0F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DAB3C8E-0614-C941-A598-FA877778BE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33255-0C2B-E449-8703-A63332C0708D}" type="datetimeFigureOut">
              <a:rPr lang="nl-NL" smtClean="0"/>
              <a:t>01-11-2023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5F60EA1-4A83-2741-AD76-CA3C28B01F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C2B852-7DDA-8444-A129-D9CA88C01B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AC92E-0A46-3641-A41A-5B66859B21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9317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13F587-EE29-2344-B40F-AE2D45AA89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68362"/>
            <a:ext cx="9144000" cy="2387600"/>
          </a:xfrm>
        </p:spPr>
        <p:txBody>
          <a:bodyPr/>
          <a:lstStyle/>
          <a:p>
            <a:r>
              <a:rPr lang="nl-NL" dirty="0"/>
              <a:t>Pre-concept schoolbiologie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5607906-3234-614C-84FE-E671E68DD7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55962"/>
            <a:ext cx="9144000" cy="1655762"/>
          </a:xfrm>
        </p:spPr>
        <p:txBody>
          <a:bodyPr/>
          <a:lstStyle/>
          <a:p>
            <a:r>
              <a:rPr lang="nl-NL" dirty="0"/>
              <a:t>‘Enzymen komen alleen voor bij de spijsvertering’ </a:t>
            </a:r>
          </a:p>
          <a:p>
            <a:r>
              <a:rPr lang="nl-NL" dirty="0" err="1"/>
              <a:t>Shuhainel</a:t>
            </a:r>
            <a:r>
              <a:rPr lang="nl-NL" dirty="0"/>
              <a:t> </a:t>
            </a:r>
            <a:r>
              <a:rPr lang="nl-NL" dirty="0" err="1"/>
              <a:t>Nahr</a:t>
            </a:r>
            <a:r>
              <a:rPr lang="nl-NL" dirty="0"/>
              <a:t> en </a:t>
            </a:r>
            <a:r>
              <a:rPr lang="nl-NL" dirty="0" err="1"/>
              <a:t>Cennet</a:t>
            </a:r>
            <a:r>
              <a:rPr lang="nl-NL" dirty="0"/>
              <a:t> </a:t>
            </a:r>
            <a:r>
              <a:rPr lang="nl-NL" dirty="0" err="1"/>
              <a:t>Altuntekin</a:t>
            </a:r>
            <a:r>
              <a:rPr lang="nl-NL" dirty="0"/>
              <a:t> </a:t>
            </a:r>
          </a:p>
        </p:txBody>
      </p:sp>
      <p:pic>
        <p:nvPicPr>
          <p:cNvPr id="2050" name="Picture 2" descr="Slechte spijsvertering - Hoe werkt de spijsverteringsproces? | Medipedia">
            <a:extLst>
              <a:ext uri="{FF2B5EF4-FFF2-40B4-BE49-F238E27FC236}">
                <a16:creationId xmlns:a16="http://schemas.microsoft.com/office/drawing/2014/main" id="{415670D1-D79A-9A4D-99E8-B0689C0401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907" y="4340947"/>
            <a:ext cx="2402643" cy="2517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7235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466408-BD37-C84D-A028-B71C1EF27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 gaan we het over hebben vandaag?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EEE3F51-837C-2543-9DD0-47188C4DD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Hoe ontstaan pre-concepten/misconcepten?</a:t>
            </a:r>
          </a:p>
          <a:p>
            <a:r>
              <a:rPr lang="nl-NL" dirty="0"/>
              <a:t>Beginsituatie in de les </a:t>
            </a:r>
          </a:p>
          <a:p>
            <a:r>
              <a:rPr lang="nl-NL" dirty="0"/>
              <a:t>Lesplan </a:t>
            </a:r>
          </a:p>
          <a:p>
            <a:r>
              <a:rPr lang="nl-NL" dirty="0"/>
              <a:t>Didactische verantwoording </a:t>
            </a:r>
          </a:p>
        </p:txBody>
      </p:sp>
      <p:pic>
        <p:nvPicPr>
          <p:cNvPr id="1026" name="Picture 2" descr="Enzymen: welke soorten zijn er? - Mr. Chadd Academy">
            <a:extLst>
              <a:ext uri="{FF2B5EF4-FFF2-40B4-BE49-F238E27FC236}">
                <a16:creationId xmlns:a16="http://schemas.microsoft.com/office/drawing/2014/main" id="{FF0A9DDD-0057-C743-A454-74EE834594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072" y="3796145"/>
            <a:ext cx="7633855" cy="3180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9628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C51336-49ED-D240-9DAA-84DC708B9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ontstaan pre-concepten/misconcepten?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BEE2C0-7FD4-B844-88C8-BACB66511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Onvolledige/onjuiste informatie </a:t>
            </a:r>
          </a:p>
          <a:p>
            <a:r>
              <a:rPr lang="nl-NL" dirty="0"/>
              <a:t>Foutieve interpretatie </a:t>
            </a:r>
          </a:p>
          <a:p>
            <a:r>
              <a:rPr lang="nl-NL" dirty="0"/>
              <a:t>Onbetrouwbare bronnen </a:t>
            </a:r>
          </a:p>
        </p:txBody>
      </p:sp>
    </p:spTree>
    <p:extLst>
      <p:ext uri="{BB962C8B-B14F-4D97-AF65-F5344CB8AC3E}">
        <p14:creationId xmlns:p14="http://schemas.microsoft.com/office/powerpoint/2010/main" val="1666823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7573E8-3196-6642-B3EF-BAC3D4F37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Beginsituatie in de les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F7330D0-D3E8-E84B-B2E4-05BDE19AA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‘Enzymen komen alleen voor bij de spijsvertering’ </a:t>
            </a:r>
          </a:p>
          <a:p>
            <a:endParaRPr lang="nl-NL" dirty="0"/>
          </a:p>
          <a:p>
            <a:r>
              <a:rPr lang="nl-NL" dirty="0"/>
              <a:t>Voeding en vertering </a:t>
            </a:r>
          </a:p>
          <a:p>
            <a:r>
              <a:rPr lang="nl-NL" dirty="0"/>
              <a:t>5 VWO</a:t>
            </a:r>
          </a:p>
        </p:txBody>
      </p:sp>
    </p:spTree>
    <p:extLst>
      <p:ext uri="{BB962C8B-B14F-4D97-AF65-F5344CB8AC3E}">
        <p14:creationId xmlns:p14="http://schemas.microsoft.com/office/powerpoint/2010/main" val="1464635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7687ED-2CDC-DE45-A0D6-016AF5D58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D7BBE9BC-61AF-ED40-9F01-D8E0A35D43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7212279"/>
              </p:ext>
            </p:extLst>
          </p:nvPr>
        </p:nvGraphicFramePr>
        <p:xfrm>
          <a:off x="-29497" y="0"/>
          <a:ext cx="12403392" cy="71622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8977">
                  <a:extLst>
                    <a:ext uri="{9D8B030D-6E8A-4147-A177-3AD203B41FA5}">
                      <a16:colId xmlns:a16="http://schemas.microsoft.com/office/drawing/2014/main" val="1850012604"/>
                    </a:ext>
                  </a:extLst>
                </a:gridCol>
                <a:gridCol w="1055997">
                  <a:extLst>
                    <a:ext uri="{9D8B030D-6E8A-4147-A177-3AD203B41FA5}">
                      <a16:colId xmlns:a16="http://schemas.microsoft.com/office/drawing/2014/main" val="1686842078"/>
                    </a:ext>
                  </a:extLst>
                </a:gridCol>
                <a:gridCol w="2565476">
                  <a:extLst>
                    <a:ext uri="{9D8B030D-6E8A-4147-A177-3AD203B41FA5}">
                      <a16:colId xmlns:a16="http://schemas.microsoft.com/office/drawing/2014/main" val="1996740"/>
                    </a:ext>
                  </a:extLst>
                </a:gridCol>
                <a:gridCol w="2565476">
                  <a:extLst>
                    <a:ext uri="{9D8B030D-6E8A-4147-A177-3AD203B41FA5}">
                      <a16:colId xmlns:a16="http://schemas.microsoft.com/office/drawing/2014/main" val="186403084"/>
                    </a:ext>
                  </a:extLst>
                </a:gridCol>
                <a:gridCol w="2565476">
                  <a:extLst>
                    <a:ext uri="{9D8B030D-6E8A-4147-A177-3AD203B41FA5}">
                      <a16:colId xmlns:a16="http://schemas.microsoft.com/office/drawing/2014/main" val="415493698"/>
                    </a:ext>
                  </a:extLst>
                </a:gridCol>
                <a:gridCol w="2111990">
                  <a:extLst>
                    <a:ext uri="{9D8B030D-6E8A-4147-A177-3AD203B41FA5}">
                      <a16:colId xmlns:a16="http://schemas.microsoft.com/office/drawing/2014/main" val="492807008"/>
                    </a:ext>
                  </a:extLst>
                </a:gridCol>
              </a:tblGrid>
              <a:tr h="3170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effectLst/>
                        </a:rPr>
                        <a:t>Les fase en duur 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Duur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Actie/werkvorm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Activiteit leerling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Activiteit docent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Benodigdheden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extLst>
                  <a:ext uri="{0D108BD9-81ED-4DB2-BD59-A6C34878D82A}">
                    <a16:rowId xmlns:a16="http://schemas.microsoft.com/office/drawing/2014/main" val="2447372372"/>
                  </a:ext>
                </a:extLst>
              </a:tr>
              <a:tr h="8050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Introductie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10 min.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Introductievraag: Wat zijn enzymen en waar denken jullie dat ze voorkomen in het menselijk lichaam?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Reageert op docent.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Bespreking enkele antwoorden en notatie op het (digi/white) bord.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Bord en stift/digibord pen.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extLst>
                  <a:ext uri="{0D108BD9-81ED-4DB2-BD59-A6C34878D82A}">
                    <a16:rowId xmlns:a16="http://schemas.microsoft.com/office/drawing/2014/main" val="1551452777"/>
                  </a:ext>
                </a:extLst>
              </a:tr>
              <a:tr h="7345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Theorie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20 min.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Theorie uitleg enzymwerking en definiëring met concrete voorbeelden.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Luistert aandachtig, indien nodig vragen stellen.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Theorie overdragen over enzymen en hun werking.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Digi bord met PowerPoint.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extLst>
                  <a:ext uri="{0D108BD9-81ED-4DB2-BD59-A6C34878D82A}">
                    <a16:rowId xmlns:a16="http://schemas.microsoft.com/office/drawing/2014/main" val="988351188"/>
                  </a:ext>
                </a:extLst>
              </a:tr>
              <a:tr h="14557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Toelichting werkvorm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10 min.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In groepjes van 3 wetenschappelijke literatuur opzoeken over enzymen. Ieder leerling in het groepje van 3 zoekt minimaal 1 betrouwbare bron op over een specifiek zelfgekozen enzym.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Luistert aandachtig, indien nodig vragen stellen.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Legt de opdracht uit en beantwoord eventuele vragen.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PowerPoint met opdracht in de dia.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extLst>
                  <a:ext uri="{0D108BD9-81ED-4DB2-BD59-A6C34878D82A}">
                    <a16:rowId xmlns:a16="http://schemas.microsoft.com/office/drawing/2014/main" val="1448357447"/>
                  </a:ext>
                </a:extLst>
              </a:tr>
              <a:tr h="6424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Uitvoering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30 min.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Leerlingen maken zelf groepjes van 3 en gaan aan de slag met de opdracht.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Wetenschappelijke bronnen zoeken over een zelf uitgekozen enzym.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De docent begeleid de leerlingen en beantwoordt eventuele vragen.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Laptop/iPad.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extLst>
                  <a:ext uri="{0D108BD9-81ED-4DB2-BD59-A6C34878D82A}">
                    <a16:rowId xmlns:a16="http://schemas.microsoft.com/office/drawing/2014/main" val="938714689"/>
                  </a:ext>
                </a:extLst>
              </a:tr>
              <a:tr h="11303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Nabespreking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10 min.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De leerlingen bespreken in het eigen groepje de bevindingen over de verschillende drie enzymen en hun functies.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Zijn actief betrokken in de bespreking met en van hun medeleerlingen.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Begeleidt het proces.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Laptop/iPad.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extLst>
                  <a:ext uri="{0D108BD9-81ED-4DB2-BD59-A6C34878D82A}">
                    <a16:rowId xmlns:a16="http://schemas.microsoft.com/office/drawing/2014/main" val="2845869772"/>
                  </a:ext>
                </a:extLst>
              </a:tr>
              <a:tr h="9677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Klassikale samenvatting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15 min.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De docent start een onderwijsleergesprek over enzymen en de bevindingen van alle groepjes.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De leerlingen zijn actief betrokken in het onderwijsleergesprek.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De docent begeleidt het onderwijsleergesprek en vat de bevindingen samen van de leerlingen.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Laptop/iPad/PowerPoint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extLst>
                  <a:ext uri="{0D108BD9-81ED-4DB2-BD59-A6C34878D82A}">
                    <a16:rowId xmlns:a16="http://schemas.microsoft.com/office/drawing/2014/main" val="416195492"/>
                  </a:ext>
                </a:extLst>
              </a:tr>
              <a:tr h="8050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Klassikale afsluiting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5 min.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effectLst/>
                        </a:rPr>
                        <a:t>Terugblik op de leerdoelen, in hoeverre deze zijn behaald of niet. 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De leerlingen geven aan in hoeverre de leerdoelen zijn behaald.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De docent stelt klassikale vragen om te bepalen in hoeverre de leerdoelen zijn behaald.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Arial" panose="020B0604020202020204" pitchFamily="34" charset="0"/>
                        <a:buChar char="-"/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extLst>
                  <a:ext uri="{0D108BD9-81ED-4DB2-BD59-A6C34878D82A}">
                    <a16:rowId xmlns:a16="http://schemas.microsoft.com/office/drawing/2014/main" val="1471960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1088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8EB763-5EB7-7B4F-8744-3E825740D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Didactische </a:t>
            </a:r>
            <a:br>
              <a:rPr lang="nl-NL" dirty="0"/>
            </a:br>
            <a:r>
              <a:rPr lang="nl-NL" dirty="0"/>
              <a:t>verantwoording </a:t>
            </a:r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DCEE5BA3-678A-BE4F-A956-6EC3965B0A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2791558"/>
              </p:ext>
            </p:extLst>
          </p:nvPr>
        </p:nvGraphicFramePr>
        <p:xfrm>
          <a:off x="6096000" y="0"/>
          <a:ext cx="6096000" cy="68579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7982">
                  <a:extLst>
                    <a:ext uri="{9D8B030D-6E8A-4147-A177-3AD203B41FA5}">
                      <a16:colId xmlns:a16="http://schemas.microsoft.com/office/drawing/2014/main" val="3406920815"/>
                    </a:ext>
                  </a:extLst>
                </a:gridCol>
                <a:gridCol w="1247441">
                  <a:extLst>
                    <a:ext uri="{9D8B030D-6E8A-4147-A177-3AD203B41FA5}">
                      <a16:colId xmlns:a16="http://schemas.microsoft.com/office/drawing/2014/main" val="1768448312"/>
                    </a:ext>
                  </a:extLst>
                </a:gridCol>
                <a:gridCol w="3030577">
                  <a:extLst>
                    <a:ext uri="{9D8B030D-6E8A-4147-A177-3AD203B41FA5}">
                      <a16:colId xmlns:a16="http://schemas.microsoft.com/office/drawing/2014/main" val="3232859944"/>
                    </a:ext>
                  </a:extLst>
                </a:gridCol>
              </a:tblGrid>
              <a:tr h="3170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effectLst/>
                        </a:rPr>
                        <a:t>Les fase en duur 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Duur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Actie/werkvorm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extLst>
                  <a:ext uri="{0D108BD9-81ED-4DB2-BD59-A6C34878D82A}">
                    <a16:rowId xmlns:a16="http://schemas.microsoft.com/office/drawing/2014/main" val="882953645"/>
                  </a:ext>
                </a:extLst>
              </a:tr>
              <a:tr h="8050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Introductie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10 min.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Introductievraag: Wat zijn enzymen en waar denken jullie dat ze voorkomen in het menselijk lichaam?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extLst>
                  <a:ext uri="{0D108BD9-81ED-4DB2-BD59-A6C34878D82A}">
                    <a16:rowId xmlns:a16="http://schemas.microsoft.com/office/drawing/2014/main" val="987260792"/>
                  </a:ext>
                </a:extLst>
              </a:tr>
              <a:tr h="7345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Theorie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20 min.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Theorie uitleg enzymwerking en definiëring met concrete voorbeelden.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extLst>
                  <a:ext uri="{0D108BD9-81ED-4DB2-BD59-A6C34878D82A}">
                    <a16:rowId xmlns:a16="http://schemas.microsoft.com/office/drawing/2014/main" val="3521406858"/>
                  </a:ext>
                </a:extLst>
              </a:tr>
              <a:tr h="14557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Toelichting werkvorm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10 min.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In groepjes van 3 wetenschappelijke literatuur opzoeken over enzymen. Ieder leerling in het groepje van 3 zoekt minimaal 1 betrouwbare bron op over een specifiek zelfgekozen enzym.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extLst>
                  <a:ext uri="{0D108BD9-81ED-4DB2-BD59-A6C34878D82A}">
                    <a16:rowId xmlns:a16="http://schemas.microsoft.com/office/drawing/2014/main" val="2563074161"/>
                  </a:ext>
                </a:extLst>
              </a:tr>
              <a:tr h="6424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effectLst/>
                        </a:rPr>
                        <a:t>Uitvoering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30 min.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Leerlingen maken zelf groepjes van 3 en gaan aan de slag met de opdracht.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extLst>
                  <a:ext uri="{0D108BD9-81ED-4DB2-BD59-A6C34878D82A}">
                    <a16:rowId xmlns:a16="http://schemas.microsoft.com/office/drawing/2014/main" val="1246044883"/>
                  </a:ext>
                </a:extLst>
              </a:tr>
              <a:tr h="11303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Nabespreking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10 min.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De leerlingen bespreken in het eigen groepje de bevindingen over de verschillende drie enzymen en hun functies.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extLst>
                  <a:ext uri="{0D108BD9-81ED-4DB2-BD59-A6C34878D82A}">
                    <a16:rowId xmlns:a16="http://schemas.microsoft.com/office/drawing/2014/main" val="1681378121"/>
                  </a:ext>
                </a:extLst>
              </a:tr>
              <a:tr h="9677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Klassikale samenvatting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15 min.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De docent start een onderwijsleergesprek over enzymen en de bevindingen van alle groepjes.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extLst>
                  <a:ext uri="{0D108BD9-81ED-4DB2-BD59-A6C34878D82A}">
                    <a16:rowId xmlns:a16="http://schemas.microsoft.com/office/drawing/2014/main" val="3107215283"/>
                  </a:ext>
                </a:extLst>
              </a:tr>
              <a:tr h="8050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Klassikale afsluiting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5 min.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effectLst/>
                        </a:rPr>
                        <a:t>Terugblik op de leerdoelen, in hoeverre deze zijn behaald of niet. 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6" marR="39456" marT="0" marB="0"/>
                </a:tc>
                <a:extLst>
                  <a:ext uri="{0D108BD9-81ED-4DB2-BD59-A6C34878D82A}">
                    <a16:rowId xmlns:a16="http://schemas.microsoft.com/office/drawing/2014/main" val="2260281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652727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554</Words>
  <Application>Microsoft Macintosh PowerPoint</Application>
  <PresentationFormat>Breedbeeld</PresentationFormat>
  <Paragraphs>91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Pre-concept schoolbiologie</vt:lpstr>
      <vt:lpstr>Waar gaan we het over hebben vandaag?</vt:lpstr>
      <vt:lpstr>Hoe ontstaan pre-concepten/misconcepten?</vt:lpstr>
      <vt:lpstr>Beginsituatie in de les </vt:lpstr>
      <vt:lpstr>PowerPoint-presentatie</vt:lpstr>
      <vt:lpstr>Didactische  verantwoording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Pre-concept schoolbiologie</dc:title>
  <dc:creator>Cennet A.</dc:creator>
  <cp:lastModifiedBy>Cennet A.</cp:lastModifiedBy>
  <cp:revision>6</cp:revision>
  <dcterms:created xsi:type="dcterms:W3CDTF">2023-10-18T13:48:06Z</dcterms:created>
  <dcterms:modified xsi:type="dcterms:W3CDTF">2023-11-01T11:32:14Z</dcterms:modified>
</cp:coreProperties>
</file>