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9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90D6E-C421-5846-A4CA-35A30C5FD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B59119-5201-5B48-8762-C2D576E74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722BC2-AAAC-1147-8253-7A2B52EB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B1AE96-2DE4-4342-8EB9-F023C65B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E0D437-EEBA-994A-B33B-44C4EF8F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31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543AA-C804-9C41-9862-5C1327B5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98ECBE-392D-B145-8EAC-6F0C2EE9C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DDFA44-7A44-FE4B-BE9B-C7A5EFC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5A488-34BE-7046-9423-96390195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77D3BC-7C38-0E48-A175-A7334F39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1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78F29D-5E82-7D4B-8EFB-E64F8171B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83C183-8ED7-B74C-85AF-AF7289BEA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952199-7430-A14F-B324-10447EB0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FFE4F9-E58D-0941-9575-AEB9EA1A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57A0CB-E612-0342-8049-FCA20DB4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80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1A796-33A2-8A4F-9533-6452E61B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99046E-A2AC-B042-97AC-F0D8A539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DBF98D-9558-7740-A125-CB754796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B2FD6A-0E71-DF41-8A13-45E69417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7286DA-3A0F-4747-9A02-68B55F76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09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F79E1-AD10-E34F-AA42-80AD4C2A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E2167C-CE40-2F49-9867-8682F7880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F368D1-D736-F74E-9075-267D20D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EBEA02-AA88-D44A-85B7-2BBE4702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8C7623-3137-5549-A74B-F76A8072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64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1C857-6954-1C41-B056-641D6361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E17278-9080-644D-8C6E-EDA890674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9C3E5E-D58D-0E41-9E55-08E63A527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E1EDDF-63FF-7943-BD0A-218A2994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D9EBDF-C651-8F42-9B68-BF07D964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E1D01E-F35E-F84D-AEE1-5FB35E83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07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2F572-47DA-D245-9734-EB5486AE3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CBB82E-185B-5343-9AFE-EB206C00C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C4DC3A-92DD-AA44-855B-96A7EB95C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75D249-17C9-9846-8B21-B2C593F5E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542FE63-D36D-A245-84B6-221D697B4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8D8F27B-3A2B-674C-AF2A-E509EAC5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6B4FEB3-AA31-6F4B-B790-895CC6AB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2F72EC-2A6C-0A41-B5B1-65435C65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01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C11B7-8A0B-754B-B4A8-506D8E7B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108595F-884C-2D4A-BCF6-6207220F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FFFFC4-914D-3249-A2F7-F9A8B8B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AFAE7EE-D446-6A45-9918-C4154F64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73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93A6DF-1A3C-C24C-B5FC-72D0AE9A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720821-A1E2-AE45-BA07-60515EF8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800FDD-178A-3649-8D5B-14B8FAC4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22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B067F-2689-874A-8266-67CA7416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3C534B-C59C-584C-8E48-DEA7DEA9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0338CD-3E1A-EA4D-A1C5-39BA25668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585177-A1D5-584E-B2B7-C8290AA7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E919CC-AB8E-F843-83C8-31EBD8DF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D00E21-7EFC-3C44-BBD5-079E6D22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64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D27CE-B9DB-BB4D-AC6E-59BFD613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851EB08-B4EA-8143-A910-94F3D987C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555591-9244-BE4C-8511-E6126DF0D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3C81F1-D14B-1F47-A918-5A3D59AD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131F49-778C-FD49-82B3-14A884BF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0DFD5F-76B1-CC4C-B5EF-736F6C49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28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DA87616-4B91-6442-976E-E6DDABF56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559186-AAF4-7247-AFD3-BAC944BD0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AB3C8E-0614-C941-A598-FA877778B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3255-0C2B-E449-8703-A63332C0708D}" type="datetimeFigureOut">
              <a:rPr lang="nl-NL" smtClean="0"/>
              <a:t>01-11-2023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F60EA1-4A83-2741-AD76-CA3C28B01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C2B852-7DDA-8444-A129-D9CA88C01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C92E-0A46-3641-A41A-5B66859B2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31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3F587-EE29-2344-B40F-AE2D45AA8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nl-NL" dirty="0"/>
              <a:t>Pre-concept schoolbiologie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607906-3234-614C-84FE-E671E68DD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5962"/>
            <a:ext cx="9144000" cy="1655762"/>
          </a:xfrm>
        </p:spPr>
        <p:txBody>
          <a:bodyPr/>
          <a:lstStyle/>
          <a:p>
            <a:r>
              <a:rPr lang="nl-NL" dirty="0"/>
              <a:t>‘Enzymen komen alleen voor bij de spijsvertering’ </a:t>
            </a:r>
          </a:p>
          <a:p>
            <a:r>
              <a:rPr lang="nl-NL" dirty="0" err="1"/>
              <a:t>Shuhainel</a:t>
            </a:r>
            <a:r>
              <a:rPr lang="nl-NL" dirty="0"/>
              <a:t> </a:t>
            </a:r>
            <a:r>
              <a:rPr lang="nl-NL" dirty="0" err="1"/>
              <a:t>Nahr</a:t>
            </a:r>
            <a:r>
              <a:rPr lang="nl-NL" dirty="0"/>
              <a:t> en </a:t>
            </a:r>
            <a:r>
              <a:rPr lang="nl-NL" dirty="0" err="1"/>
              <a:t>Cennet</a:t>
            </a:r>
            <a:r>
              <a:rPr lang="nl-NL" dirty="0"/>
              <a:t> </a:t>
            </a:r>
            <a:r>
              <a:rPr lang="nl-NL" dirty="0" err="1"/>
              <a:t>Altuntekin</a:t>
            </a:r>
            <a:r>
              <a:rPr lang="nl-NL" dirty="0"/>
              <a:t> </a:t>
            </a:r>
          </a:p>
        </p:txBody>
      </p:sp>
      <p:pic>
        <p:nvPicPr>
          <p:cNvPr id="2050" name="Picture 2" descr="Slechte spijsvertering - Hoe werkt de spijsverteringsproces? | Medipedia">
            <a:extLst>
              <a:ext uri="{FF2B5EF4-FFF2-40B4-BE49-F238E27FC236}">
                <a16:creationId xmlns:a16="http://schemas.microsoft.com/office/drawing/2014/main" id="{415670D1-D79A-9A4D-99E8-B0689C040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907" y="4340947"/>
            <a:ext cx="2402643" cy="251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3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66408-BD37-C84D-A028-B71C1EF2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gaan we het over hebben vandaag?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E3F51-837C-2543-9DD0-47188C4DD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ontstaan pre-concepten/misconcepten?</a:t>
            </a:r>
          </a:p>
          <a:p>
            <a:r>
              <a:rPr lang="nl-NL" dirty="0"/>
              <a:t>Beginsituatie in de les </a:t>
            </a:r>
          </a:p>
          <a:p>
            <a:r>
              <a:rPr lang="nl-NL" dirty="0"/>
              <a:t>Lesplan </a:t>
            </a:r>
          </a:p>
          <a:p>
            <a:r>
              <a:rPr lang="nl-NL" dirty="0"/>
              <a:t>Didactische verantwoording </a:t>
            </a:r>
          </a:p>
        </p:txBody>
      </p:sp>
      <p:pic>
        <p:nvPicPr>
          <p:cNvPr id="1026" name="Picture 2" descr="Enzymen: welke soorten zijn er? - Mr. Chadd Academy">
            <a:extLst>
              <a:ext uri="{FF2B5EF4-FFF2-40B4-BE49-F238E27FC236}">
                <a16:creationId xmlns:a16="http://schemas.microsoft.com/office/drawing/2014/main" id="{FF0A9DDD-0057-C743-A454-74EE83459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72" y="3796145"/>
            <a:ext cx="7633855" cy="318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62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51336-49ED-D240-9DAA-84DC708B9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ontstaan pre-concepten/misconcepten?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BEE2C0-7FD4-B844-88C8-BACB66511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Onvolledige/onjuiste informatie </a:t>
            </a:r>
          </a:p>
          <a:p>
            <a:r>
              <a:rPr lang="nl-NL" dirty="0"/>
              <a:t>Foutieve interpretatie </a:t>
            </a:r>
          </a:p>
          <a:p>
            <a:r>
              <a:rPr lang="nl-NL" dirty="0"/>
              <a:t>Onbetrouwbare bronnen </a:t>
            </a:r>
          </a:p>
        </p:txBody>
      </p:sp>
    </p:spTree>
    <p:extLst>
      <p:ext uri="{BB962C8B-B14F-4D97-AF65-F5344CB8AC3E}">
        <p14:creationId xmlns:p14="http://schemas.microsoft.com/office/powerpoint/2010/main" val="166682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573E8-3196-6642-B3EF-BAC3D4F3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Beginsituatie in de les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7330D0-D3E8-E84B-B2E4-05BDE19AA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‘Enzymen komen alleen voor bij de spijsvertering’ </a:t>
            </a:r>
          </a:p>
          <a:p>
            <a:endParaRPr lang="nl-NL" dirty="0"/>
          </a:p>
          <a:p>
            <a:r>
              <a:rPr lang="nl-NL" dirty="0"/>
              <a:t>Voeding en vertering </a:t>
            </a:r>
          </a:p>
          <a:p>
            <a:r>
              <a:rPr lang="nl-NL" dirty="0"/>
              <a:t>5 VWO</a:t>
            </a:r>
          </a:p>
        </p:txBody>
      </p:sp>
    </p:spTree>
    <p:extLst>
      <p:ext uri="{BB962C8B-B14F-4D97-AF65-F5344CB8AC3E}">
        <p14:creationId xmlns:p14="http://schemas.microsoft.com/office/powerpoint/2010/main" val="146463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687ED-2CDC-DE45-A0D6-016AF5D5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7BBE9BC-61AF-ED40-9F01-D8E0A35D43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212279"/>
              </p:ext>
            </p:extLst>
          </p:nvPr>
        </p:nvGraphicFramePr>
        <p:xfrm>
          <a:off x="-29497" y="0"/>
          <a:ext cx="12403392" cy="7162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8977">
                  <a:extLst>
                    <a:ext uri="{9D8B030D-6E8A-4147-A177-3AD203B41FA5}">
                      <a16:colId xmlns:a16="http://schemas.microsoft.com/office/drawing/2014/main" val="1850012604"/>
                    </a:ext>
                  </a:extLst>
                </a:gridCol>
                <a:gridCol w="1055997">
                  <a:extLst>
                    <a:ext uri="{9D8B030D-6E8A-4147-A177-3AD203B41FA5}">
                      <a16:colId xmlns:a16="http://schemas.microsoft.com/office/drawing/2014/main" val="1686842078"/>
                    </a:ext>
                  </a:extLst>
                </a:gridCol>
                <a:gridCol w="2565476">
                  <a:extLst>
                    <a:ext uri="{9D8B030D-6E8A-4147-A177-3AD203B41FA5}">
                      <a16:colId xmlns:a16="http://schemas.microsoft.com/office/drawing/2014/main" val="1996740"/>
                    </a:ext>
                  </a:extLst>
                </a:gridCol>
                <a:gridCol w="2565476">
                  <a:extLst>
                    <a:ext uri="{9D8B030D-6E8A-4147-A177-3AD203B41FA5}">
                      <a16:colId xmlns:a16="http://schemas.microsoft.com/office/drawing/2014/main" val="186403084"/>
                    </a:ext>
                  </a:extLst>
                </a:gridCol>
                <a:gridCol w="2565476">
                  <a:extLst>
                    <a:ext uri="{9D8B030D-6E8A-4147-A177-3AD203B41FA5}">
                      <a16:colId xmlns:a16="http://schemas.microsoft.com/office/drawing/2014/main" val="415493698"/>
                    </a:ext>
                  </a:extLst>
                </a:gridCol>
                <a:gridCol w="2111990">
                  <a:extLst>
                    <a:ext uri="{9D8B030D-6E8A-4147-A177-3AD203B41FA5}">
                      <a16:colId xmlns:a16="http://schemas.microsoft.com/office/drawing/2014/main" val="492807008"/>
                    </a:ext>
                  </a:extLst>
                </a:gridCol>
              </a:tblGrid>
              <a:tr h="317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Les fase en duur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Duur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Actie/werkvorm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Activiteit leerling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Activiteit docent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Benodigdheden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2447372372"/>
                  </a:ext>
                </a:extLst>
              </a:tr>
              <a:tr h="80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Introductie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10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Introductievraag: Wat zijn enzymen en waar denken jullie dat ze voorkomen in het menselijk lichaam?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Reageert op docent.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Bespreking enkele antwoorden en notatie op het (digi/white) bord.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Bord en stift/digibord pen.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1551452777"/>
                  </a:ext>
                </a:extLst>
              </a:tr>
              <a:tr h="734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Theorie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20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Theorie uitleg enzymwerking en definiëring met concrete voorbeelden.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Luistert aandachtig, indien nodig vragen stellen.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Theorie overdragen over enzymen en hun werking.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Digi bord met PowerPoint.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988351188"/>
                  </a:ext>
                </a:extLst>
              </a:tr>
              <a:tr h="145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Toelichting werkvorm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10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In groepjes van 3 wetenschappelijke literatuur opzoeken over enzymen. Ieder leerling in het groepje van 3 zoekt minimaal 1 betrouwbare bron op over een specifiek zelfgekozen enzym.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Luistert aandachtig, indien nodig vragen stellen.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Legt de opdracht uit en beantwoord eventuele vragen.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PowerPoint met opdracht in de dia.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1448357447"/>
                  </a:ext>
                </a:extLst>
              </a:tr>
              <a:tr h="642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Uitvoering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30 min.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Leerlingen maken zelf groepjes van 3 en gaan aan de slag met de opdracht.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Wetenschappelijke bronnen zoeken over een zelf uitgekozen enzym.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docent begeleid de leerlingen en beantwoordt eventuele vragen.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Laptop/iPad.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938714689"/>
                  </a:ext>
                </a:extLst>
              </a:tr>
              <a:tr h="1130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Nabespreking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10 min.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leerlingen bespreken in het eigen groepje de bevindingen over de verschillende drie enzymen en hun functies.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Zijn actief betrokken in de bespreking met en van hun medeleerlingen.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Begeleidt het proces.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Laptop/iPad.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2845869772"/>
                  </a:ext>
                </a:extLst>
              </a:tr>
              <a:tr h="967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Klassikale samenvatting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15 min.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docent start een onderwijsleergesprek over enzymen en de bevindingen van alle groepjes.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leerlingen zijn actief betrokken in het onderwijsleergesprek.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docent begeleidt het onderwijsleergesprek en vat de bevindingen samen van de leerlingen.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Laptop/iPad/PowerPoint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416195492"/>
                  </a:ext>
                </a:extLst>
              </a:tr>
              <a:tr h="80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Klassikale afsluiting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5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Terugblik op de leerdoelen, in hoeverre deze zijn behaald of niet.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leerlingen geven aan in hoeverre de leerdoelen zijn behaald.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docent stelt klassikale vragen om te bepalen in hoeverre de leerdoelen zijn behaald.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147196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08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EB763-5EB7-7B4F-8744-3E825740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Didactische </a:t>
            </a:r>
            <a:br>
              <a:rPr lang="nl-NL" dirty="0"/>
            </a:br>
            <a:r>
              <a:rPr lang="nl-NL" dirty="0"/>
              <a:t>verantwoording 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CEE5BA3-678A-BE4F-A956-6EC3965B0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791558"/>
              </p:ext>
            </p:extLst>
          </p:nvPr>
        </p:nvGraphicFramePr>
        <p:xfrm>
          <a:off x="6096000" y="0"/>
          <a:ext cx="6096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982">
                  <a:extLst>
                    <a:ext uri="{9D8B030D-6E8A-4147-A177-3AD203B41FA5}">
                      <a16:colId xmlns:a16="http://schemas.microsoft.com/office/drawing/2014/main" val="3406920815"/>
                    </a:ext>
                  </a:extLst>
                </a:gridCol>
                <a:gridCol w="1247441">
                  <a:extLst>
                    <a:ext uri="{9D8B030D-6E8A-4147-A177-3AD203B41FA5}">
                      <a16:colId xmlns:a16="http://schemas.microsoft.com/office/drawing/2014/main" val="1768448312"/>
                    </a:ext>
                  </a:extLst>
                </a:gridCol>
                <a:gridCol w="3030577">
                  <a:extLst>
                    <a:ext uri="{9D8B030D-6E8A-4147-A177-3AD203B41FA5}">
                      <a16:colId xmlns:a16="http://schemas.microsoft.com/office/drawing/2014/main" val="3232859944"/>
                    </a:ext>
                  </a:extLst>
                </a:gridCol>
              </a:tblGrid>
              <a:tr h="317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Les fase en duur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Duur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Actie/werkvorm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882953645"/>
                  </a:ext>
                </a:extLst>
              </a:tr>
              <a:tr h="80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Introductie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10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Introductievraag: Wat zijn enzymen en waar denken jullie dat ze voorkomen in het menselijk lichaam?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987260792"/>
                  </a:ext>
                </a:extLst>
              </a:tr>
              <a:tr h="734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Theorie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20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Theorie uitleg enzymwerking en definiëring met concrete voorbeelden.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3521406858"/>
                  </a:ext>
                </a:extLst>
              </a:tr>
              <a:tr h="145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Toelichting werkvorm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10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In groepjes van 3 wetenschappelijke literatuur opzoeken over enzymen. Ieder leerling in het groepje van 3 zoekt minimaal 1 betrouwbare bron op over een specifiek zelfgekozen enzym.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2563074161"/>
                  </a:ext>
                </a:extLst>
              </a:tr>
              <a:tr h="642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Uitvoering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30 min.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Leerlingen maken zelf groepjes van 3 en gaan aan de slag met de opdracht.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1246044883"/>
                  </a:ext>
                </a:extLst>
              </a:tr>
              <a:tr h="1130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Nabespreking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10 min.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leerlingen bespreken in het eigen groepje de bevindingen over de verschillende drie enzymen en hun functies.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1681378121"/>
                  </a:ext>
                </a:extLst>
              </a:tr>
              <a:tr h="967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Klassikale samenvatting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15 min.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De docent start een onderwijsleergesprek over enzymen en de bevindingen van alle groepjes.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3107215283"/>
                  </a:ext>
                </a:extLst>
              </a:tr>
              <a:tr h="80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Klassikale afsluiting 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</a:rPr>
                        <a:t>5 min.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dirty="0">
                          <a:effectLst/>
                        </a:rPr>
                        <a:t>Terugblik op de leerdoelen, in hoeverre deze zijn behaald of niet.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6" marR="39456" marT="0" marB="0"/>
                </a:tc>
                <a:extLst>
                  <a:ext uri="{0D108BD9-81ED-4DB2-BD59-A6C34878D82A}">
                    <a16:rowId xmlns:a16="http://schemas.microsoft.com/office/drawing/2014/main" val="2260281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5272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554</Words>
  <Application>Microsoft Macintosh PowerPoint</Application>
  <PresentationFormat>Breedbeeld</PresentationFormat>
  <Paragraphs>91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Pre-concept schoolbiologie</vt:lpstr>
      <vt:lpstr>Waar gaan we het over hebben vandaag?</vt:lpstr>
      <vt:lpstr>Hoe ontstaan pre-concepten/misconcepten?</vt:lpstr>
      <vt:lpstr>Beginsituatie in de les </vt:lpstr>
      <vt:lpstr>PowerPoint-presentatie</vt:lpstr>
      <vt:lpstr>Didactische  verantwoording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Pre-concept schoolbiologie</dc:title>
  <dc:creator>Cennet A.</dc:creator>
  <cp:lastModifiedBy>Cennet A.</cp:lastModifiedBy>
  <cp:revision>6</cp:revision>
  <dcterms:created xsi:type="dcterms:W3CDTF">2023-10-18T13:48:06Z</dcterms:created>
  <dcterms:modified xsi:type="dcterms:W3CDTF">2023-11-01T11:32:14Z</dcterms:modified>
</cp:coreProperties>
</file>